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1pPr>
    <a:lvl2pPr marL="0" marR="0" indent="2667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2pPr>
    <a:lvl3pPr marL="0" marR="0" indent="5334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3pPr>
    <a:lvl4pPr marL="0" marR="0" indent="8001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4pPr>
    <a:lvl5pPr marL="0" marR="0" indent="10668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5pPr>
    <a:lvl6pPr marL="0" marR="0" indent="13335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6pPr>
    <a:lvl7pPr marL="0" marR="0" indent="16129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7pPr>
    <a:lvl8pPr marL="0" marR="0" indent="18796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8pPr>
    <a:lvl9pPr marL="0" marR="0" indent="21463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56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3556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3556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3556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3556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3556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3556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3556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3556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/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Titteltekst</a:t>
            </a:r>
          </a:p>
        </p:txBody>
      </p:sp>
      <p:sp>
        <p:nvSpPr>
          <p:cNvPr id="12" name="Brødtekst nivå én…"/>
          <p:cNvSpPr txBox="1"/>
          <p:nvPr>
            <p:ph type="body" sz="quarter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ilde"/>
          <p:cNvSpPr/>
          <p:nvPr>
            <p:ph type="pic" sz="half" idx="13"/>
          </p:nvPr>
        </p:nvSpPr>
        <p:spPr>
          <a:xfrm>
            <a:off x="5231606" y="1041400"/>
            <a:ext cx="3900488" cy="69342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9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90" name="Brødtekst nivå én…"/>
          <p:cNvSpPr txBox="1"/>
          <p:nvPr>
            <p:ph type="body" sz="half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/>
          <a:lstStyle>
            <a:lvl1pPr marL="6732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1pPr>
            <a:lvl2pPr marL="11050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2pPr>
            <a:lvl3pPr marL="15241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3pPr>
            <a:lvl4pPr marL="19686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4pPr>
            <a:lvl5pPr marL="24258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91" name="Lysbildenummer"/>
          <p:cNvSpPr txBox="1"/>
          <p:nvPr>
            <p:ph type="sldNum" sz="quarter" idx="2"/>
          </p:nvPr>
        </p:nvSpPr>
        <p:spPr>
          <a:xfrm>
            <a:off x="4954148" y="7239000"/>
            <a:ext cx="256088" cy="30244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99" name="Brødtekst nivå én…"/>
          <p:cNvSpPr txBox="1"/>
          <p:nvPr>
            <p:ph type="body" sz="half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/>
          <a:lstStyle>
            <a:lvl1pPr marL="6732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1pPr>
            <a:lvl2pPr marL="11050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2pPr>
            <a:lvl3pPr marL="15241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3pPr>
            <a:lvl4pPr marL="19686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4pPr>
            <a:lvl5pPr marL="24258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00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108" name="Brødtekst nivå én…"/>
          <p:cNvSpPr txBox="1"/>
          <p:nvPr>
            <p:ph type="body" sz="quarter" idx="1"/>
          </p:nvPr>
        </p:nvSpPr>
        <p:spPr>
          <a:xfrm>
            <a:off x="5943600" y="2298700"/>
            <a:ext cx="3225800" cy="4483100"/>
          </a:xfrm>
          <a:prstGeom prst="rect">
            <a:avLst/>
          </a:prstGeom>
        </p:spPr>
        <p:txBody>
          <a:bodyPr/>
          <a:lstStyle>
            <a:lvl1pPr marL="6732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1pPr>
            <a:lvl2pPr marL="11050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2pPr>
            <a:lvl3pPr marL="15241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3pPr>
            <a:lvl4pPr marL="19686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4pPr>
            <a:lvl5pPr marL="24258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09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117" name="Brødtekst nivå én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>
              <a:spcBef>
                <a:spcPts val="2300"/>
              </a:spcBef>
              <a:buBlip>
                <a:blip r:embed="rId2"/>
              </a:buBlip>
            </a:lvl1pPr>
            <a:lvl2pPr>
              <a:spcBef>
                <a:spcPts val="2300"/>
              </a:spcBef>
              <a:buBlip>
                <a:blip r:embed="rId2"/>
              </a:buBlip>
            </a:lvl2pPr>
            <a:lvl3pPr>
              <a:spcBef>
                <a:spcPts val="2300"/>
              </a:spcBef>
              <a:buBlip>
                <a:blip r:embed="rId2"/>
              </a:buBlip>
            </a:lvl3pPr>
            <a:lvl4pPr>
              <a:spcBef>
                <a:spcPts val="2300"/>
              </a:spcBef>
              <a:buBlip>
                <a:blip r:embed="rId2"/>
              </a:buBlip>
            </a:lvl4pPr>
            <a:lvl5pPr>
              <a:spcBef>
                <a:spcPts val="2300"/>
              </a:spcBef>
              <a:buBlip>
                <a:blip r:embed="rId2"/>
              </a:buBlip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1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og punktteg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teltekst"/>
          <p:cNvSpPr txBox="1"/>
          <p:nvPr>
            <p:ph type="title"/>
          </p:nvPr>
        </p:nvSpPr>
        <p:spPr>
          <a:xfrm>
            <a:off x="992187" y="198437"/>
            <a:ext cx="8175626" cy="1905001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Titteltekst</a:t>
            </a:r>
          </a:p>
        </p:txBody>
      </p:sp>
      <p:sp>
        <p:nvSpPr>
          <p:cNvPr id="126" name="Brødtekst nivå én…"/>
          <p:cNvSpPr txBox="1"/>
          <p:nvPr>
            <p:ph type="body" idx="1"/>
          </p:nvPr>
        </p:nvSpPr>
        <p:spPr>
          <a:xfrm>
            <a:off x="992187" y="2162968"/>
            <a:ext cx="8175626" cy="4464845"/>
          </a:xfrm>
          <a:prstGeom prst="rect">
            <a:avLst/>
          </a:prstGeom>
        </p:spPr>
        <p:txBody>
          <a:bodyPr lIns="39687" tIns="39687" rIns="39687" bIns="39687"/>
          <a:lstStyle>
            <a:lvl1pPr marL="752928" indent="-435428" defTabSz="456406">
              <a:spcBef>
                <a:spcPts val="1800"/>
              </a:spcBef>
              <a:buSzPct val="171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197428" indent="-435428" defTabSz="456406">
              <a:spcBef>
                <a:spcPts val="1800"/>
              </a:spcBef>
              <a:buSzPct val="171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641928" indent="-435428" defTabSz="456406">
              <a:spcBef>
                <a:spcPts val="1800"/>
              </a:spcBef>
              <a:buSzPct val="171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086428" indent="-435428" defTabSz="456406">
              <a:spcBef>
                <a:spcPts val="1800"/>
              </a:spcBef>
              <a:buSzPct val="171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530928" indent="-435428" defTabSz="456406">
              <a:spcBef>
                <a:spcPts val="1800"/>
              </a:spcBef>
              <a:buSzPct val="171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27" name="Lysbildenummer"/>
          <p:cNvSpPr txBox="1"/>
          <p:nvPr>
            <p:ph type="sldNum" sz="quarter" idx="2"/>
          </p:nvPr>
        </p:nvSpPr>
        <p:spPr>
          <a:xfrm>
            <a:off x="4941093" y="7233046"/>
            <a:ext cx="267892" cy="282576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21" name="Brødtekst nivå én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>
              <a:spcBef>
                <a:spcPts val="2300"/>
              </a:spcBef>
              <a:buBlip>
                <a:blip r:embed="rId2"/>
              </a:buBlip>
            </a:lvl1pPr>
            <a:lvl2pPr>
              <a:spcBef>
                <a:spcPts val="2300"/>
              </a:spcBef>
              <a:buBlip>
                <a:blip r:embed="rId2"/>
              </a:buBlip>
            </a:lvl2pPr>
            <a:lvl3pPr>
              <a:spcBef>
                <a:spcPts val="2300"/>
              </a:spcBef>
              <a:buBlip>
                <a:blip r:embed="rId2"/>
              </a:buBlip>
            </a:lvl3pPr>
            <a:lvl4pPr>
              <a:spcBef>
                <a:spcPts val="2300"/>
              </a:spcBef>
              <a:buBlip>
                <a:blip r:embed="rId2"/>
              </a:buBlip>
            </a:lvl4pPr>
            <a:lvl5pPr>
              <a:spcBef>
                <a:spcPts val="2300"/>
              </a:spcBef>
              <a:buBlip>
                <a:blip r:embed="rId2"/>
              </a:buBlip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2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30" name="Brødtekst nivå én…"/>
          <p:cNvSpPr txBox="1"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 numCol="2" spcCol="408940" anchor="t"/>
          <a:lstStyle>
            <a:lvl1pPr marL="6732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1pPr>
            <a:lvl2pPr marL="11050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2pPr>
            <a:lvl3pPr marL="15241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3pPr>
            <a:lvl4pPr marL="19686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4pPr>
            <a:lvl5pPr marL="24258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3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rødtekst nivå 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39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54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teltekst"/>
          <p:cNvSpPr txBox="1"/>
          <p:nvPr>
            <p:ph type="title"/>
          </p:nvPr>
        </p:nvSpPr>
        <p:spPr>
          <a:xfrm>
            <a:off x="990600" y="2819400"/>
            <a:ext cx="8178800" cy="1981200"/>
          </a:xfrm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62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Bilde"/>
          <p:cNvSpPr/>
          <p:nvPr>
            <p:ph type="pic" sz="half" idx="13"/>
          </p:nvPr>
        </p:nvSpPr>
        <p:spPr>
          <a:xfrm>
            <a:off x="1943100" y="1892300"/>
            <a:ext cx="6299200" cy="35433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teltekst"/>
          <p:cNvSpPr txBox="1"/>
          <p:nvPr>
            <p:ph type="title"/>
          </p:nvPr>
        </p:nvSpPr>
        <p:spPr>
          <a:xfrm>
            <a:off x="990600" y="5753100"/>
            <a:ext cx="81788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7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ilde"/>
          <p:cNvSpPr/>
          <p:nvPr>
            <p:ph type="pic" sz="half" idx="13"/>
          </p:nvPr>
        </p:nvSpPr>
        <p:spPr>
          <a:xfrm>
            <a:off x="5231606" y="342900"/>
            <a:ext cx="3900488" cy="69342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teltekst"/>
          <p:cNvSpPr txBox="1"/>
          <p:nvPr>
            <p:ph type="title"/>
          </p:nvPr>
        </p:nvSpPr>
        <p:spPr>
          <a:xfrm>
            <a:off x="469900" y="1397000"/>
            <a:ext cx="4711700" cy="2387600"/>
          </a:xfrm>
          <a:prstGeom prst="rect">
            <a:avLst/>
          </a:prstGeom>
        </p:spPr>
        <p:txBody>
          <a:bodyPr anchor="b"/>
          <a:lstStyle>
            <a:lvl1pPr>
              <a:defRPr sz="4600"/>
            </a:lvl1pPr>
          </a:lstStyle>
          <a:p>
            <a:pPr/>
            <a:r>
              <a:t>Titteltekst</a:t>
            </a:r>
          </a:p>
        </p:txBody>
      </p:sp>
      <p:sp>
        <p:nvSpPr>
          <p:cNvPr id="80" name="Brødtekst nivå én…"/>
          <p:cNvSpPr txBox="1"/>
          <p:nvPr>
            <p:ph type="body" sz="quarter" idx="1"/>
          </p:nvPr>
        </p:nvSpPr>
        <p:spPr>
          <a:xfrm>
            <a:off x="469900" y="3860800"/>
            <a:ext cx="4711700" cy="2387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0" algn="ctr">
              <a:spcBef>
                <a:spcPts val="0"/>
              </a:spcBef>
              <a:buSzTx/>
              <a:buNone/>
              <a:defRPr sz="2400"/>
            </a:lvl2pPr>
            <a:lvl3pPr marL="0" indent="0" algn="ctr">
              <a:spcBef>
                <a:spcPts val="0"/>
              </a:spcBef>
              <a:buSzTx/>
              <a:buNone/>
              <a:defRPr sz="2400"/>
            </a:lvl3pPr>
            <a:lvl4pPr marL="0" indent="0" algn="ctr">
              <a:spcBef>
                <a:spcPts val="0"/>
              </a:spcBef>
              <a:buSzTx/>
              <a:buNone/>
              <a:defRPr sz="2400"/>
            </a:lvl4pPr>
            <a:lvl5pPr marL="0" indent="0" algn="ctr"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8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ødtekst nivå én…"/>
          <p:cNvSpPr txBox="1"/>
          <p:nvPr>
            <p:ph type="body" idx="1"/>
          </p:nvPr>
        </p:nvSpPr>
        <p:spPr>
          <a:xfrm>
            <a:off x="990600" y="825500"/>
            <a:ext cx="8178800" cy="595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3" name="Titteltekst"/>
          <p:cNvSpPr txBox="1"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/>
            <a:r>
              <a:t>Titteltekst</a:t>
            </a:r>
          </a:p>
        </p:txBody>
      </p:sp>
      <p:sp>
        <p:nvSpPr>
          <p:cNvPr id="4" name="Lysbildenummer"/>
          <p:cNvSpPr txBox="1"/>
          <p:nvPr>
            <p:ph type="sldNum" sz="quarter" idx="2"/>
          </p:nvPr>
        </p:nvSpPr>
        <p:spPr>
          <a:xfrm>
            <a:off x="4953574" y="7239000"/>
            <a:ext cx="256088" cy="302443"/>
          </a:xfrm>
          <a:prstGeom prst="rect">
            <a:avLst/>
          </a:prstGeom>
          <a:ln w="12700">
            <a:miter lim="400000"/>
          </a:ln>
        </p:spPr>
        <p:txBody>
          <a:bodyPr lIns="38100" tIns="38100" rIns="38100" bIns="38100">
            <a:spAutoFit/>
          </a:bodyPr>
          <a:lstStyle>
            <a:lvl1pPr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ctr" defTabSz="35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228600" algn="ctr" defTabSz="35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457200" algn="ctr" defTabSz="35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685800" algn="ctr" defTabSz="35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914400" algn="ctr" defTabSz="35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143000" algn="ctr" defTabSz="35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371600" algn="ctr" defTabSz="35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1600200" algn="ctr" defTabSz="35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1828800" algn="ctr" defTabSz="35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9pPr>
    </p:titleStyle>
    <p:bodyStyle>
      <a:lvl1pPr marL="696613" marR="0" indent="-341013" algn="l" defTabSz="3556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1pPr>
      <a:lvl2pPr marL="1128413" marR="0" indent="-341013" algn="l" defTabSz="3556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2pPr>
      <a:lvl3pPr marL="1547513" marR="0" indent="-341013" algn="l" defTabSz="3556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3pPr>
      <a:lvl4pPr marL="1992013" marR="0" indent="-341013" algn="l" defTabSz="3556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4pPr>
      <a:lvl5pPr marL="2449213" marR="0" indent="-341013" algn="l" defTabSz="3556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5pPr>
      <a:lvl6pPr marL="2906413" marR="0" indent="-341013" algn="l" defTabSz="3556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6pPr>
      <a:lvl7pPr marL="3363613" marR="0" indent="-341013" algn="l" defTabSz="3556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7pPr>
      <a:lvl8pPr marL="3820813" marR="0" indent="-341013" algn="l" defTabSz="3556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8pPr>
      <a:lvl9pPr marL="4278013" marR="0" indent="-341013" algn="l" defTabSz="3556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9pPr>
    </p:bodyStyle>
    <p:otherStyle>
      <a:lvl1pPr marL="0" marR="0" indent="0" algn="ctr" defTabSz="35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228600" algn="ctr" defTabSz="35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457200" algn="ctr" defTabSz="35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685800" algn="ctr" defTabSz="35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914400" algn="ctr" defTabSz="35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143000" algn="ctr" defTabSz="35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371600" algn="ctr" defTabSz="35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1600200" algn="ctr" defTabSz="35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1828800" algn="ctr" defTabSz="35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tkmaclarsen@me.com" TargetMode="External"/><Relationship Id="rId4" Type="http://schemas.openxmlformats.org/officeDocument/2006/relationships/hyperlink" Target="http://TIPS-info.com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e Utilregnelige…"/>
          <p:cNvSpPr txBox="1"/>
          <p:nvPr>
            <p:ph type="ctrTitle"/>
          </p:nvPr>
        </p:nvSpPr>
        <p:spPr>
          <a:xfrm>
            <a:off x="990600" y="1662707"/>
            <a:ext cx="8178800" cy="2057401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pPr/>
            <a:r>
              <a:t>de Utilregnelige…</a:t>
            </a:r>
            <a:endParaRPr sz="4100"/>
          </a:p>
        </p:txBody>
      </p:sp>
      <p:sp>
        <p:nvSpPr>
          <p:cNvPr id="137" name="TK Larsen…"/>
          <p:cNvSpPr txBox="1"/>
          <p:nvPr>
            <p:ph type="subTitle" sz="half" idx="1"/>
          </p:nvPr>
        </p:nvSpPr>
        <p:spPr>
          <a:xfrm>
            <a:off x="990600" y="4597400"/>
            <a:ext cx="8178800" cy="2057400"/>
          </a:xfrm>
          <a:prstGeom prst="rect">
            <a:avLst/>
          </a:prstGeom>
        </p:spPr>
        <p:txBody>
          <a:bodyPr/>
          <a:lstStyle/>
          <a:p>
            <a:pPr/>
            <a:r>
              <a:t>TK Larsen</a:t>
            </a:r>
          </a:p>
          <a:p>
            <a:pPr/>
            <a:r>
              <a:t>professor dr med</a:t>
            </a:r>
          </a:p>
          <a:p>
            <a:pPr/>
            <a:r>
              <a:t>Regionalt Senter for Psykoseforskning</a:t>
            </a:r>
          </a:p>
          <a:p>
            <a:pPr/>
            <a:r>
              <a:t>Stavanger Universitets-sykehus/UiB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kyldev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skyldevne</a:t>
            </a:r>
          </a:p>
        </p:txBody>
      </p:sp>
      <p:sp>
        <p:nvSpPr>
          <p:cNvPr id="168" name="b) sterk bevissthetsforstyrrelse eller…"/>
          <p:cNvSpPr txBox="1"/>
          <p:nvPr>
            <p:ph type="body" idx="1"/>
          </p:nvPr>
        </p:nvSpPr>
        <p:spPr>
          <a:xfrm>
            <a:off x="990600" y="2298700"/>
            <a:ext cx="8580354" cy="4483100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100"/>
            </a:pPr>
            <a:r>
              <a:t>b) sterk bevissthetsforstyrrelse eller</a:t>
            </a:r>
          </a:p>
          <a:p>
            <a:pPr marL="854941" indent="-499341">
              <a:buBlip>
                <a:blip r:embed="rId2"/>
              </a:buBlip>
              <a:defRPr sz="3100"/>
            </a:pPr>
            <a:r>
              <a:t>c) høygradig psykisk utviklingsh (IQ &lt; 60)*</a:t>
            </a:r>
          </a:p>
          <a:p>
            <a:pPr marL="854941" indent="-499341">
              <a:buBlip>
                <a:blip r:embed="rId2"/>
              </a:buBlip>
              <a:defRPr sz="3100"/>
            </a:pPr>
            <a:r>
              <a:t>* lettere PUH &lt; 75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sykos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psykose</a:t>
            </a:r>
          </a:p>
          <a:p>
            <a:pPr/>
            <a:r>
              <a:t>(avskaffet per 1/10-20)</a:t>
            </a:r>
          </a:p>
        </p:txBody>
      </p:sp>
      <p:sp>
        <p:nvSpPr>
          <p:cNvPr id="171" name="sterkt avvikende sinnstilstand…"/>
          <p:cNvSpPr txBox="1"/>
          <p:nvPr>
            <p:ph type="body" idx="1"/>
          </p:nvPr>
        </p:nvSpPr>
        <p:spPr>
          <a:xfrm>
            <a:off x="990600" y="2311400"/>
            <a:ext cx="8178800" cy="4483100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100"/>
            </a:pPr>
            <a:r>
              <a:t>sterkt avvikende sinnstilstand</a:t>
            </a:r>
          </a:p>
          <a:p>
            <a:pPr marL="854941" indent="-499341">
              <a:buBlip>
                <a:blip r:embed="rId2"/>
              </a:buBlip>
              <a:defRPr sz="3100"/>
            </a:pPr>
            <a:r>
              <a:t>det er rettens vurdering (men de kan som regel lite om det…)</a:t>
            </a:r>
          </a:p>
          <a:p>
            <a:pPr marL="854941" indent="-499341">
              <a:buBlip>
                <a:blip r:embed="rId2"/>
              </a:buBlip>
              <a:defRPr sz="3100"/>
            </a:pPr>
            <a:r>
              <a:t>virkelighetsforståelse</a:t>
            </a:r>
          </a:p>
          <a:p>
            <a:pPr marL="854941" indent="-499341">
              <a:buBlip>
                <a:blip r:embed="rId2"/>
              </a:buBlip>
              <a:defRPr sz="3100"/>
            </a:pPr>
            <a:r>
              <a:t>sosial, kognitiv og dagligdags funksjon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syko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psykose</a:t>
            </a:r>
          </a:p>
        </p:txBody>
      </p:sp>
      <p:sp>
        <p:nvSpPr>
          <p:cNvPr id="174" name="ICD-10"/>
          <p:cNvSpPr/>
          <p:nvPr/>
        </p:nvSpPr>
        <p:spPr>
          <a:xfrm>
            <a:off x="330200" y="2142066"/>
            <a:ext cx="4301067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ICD-10</a:t>
            </a:r>
          </a:p>
        </p:txBody>
      </p:sp>
      <p:sp>
        <p:nvSpPr>
          <p:cNvPr id="175" name="klinisk psykose"/>
          <p:cNvSpPr/>
          <p:nvPr/>
        </p:nvSpPr>
        <p:spPr>
          <a:xfrm>
            <a:off x="2929466" y="3623733"/>
            <a:ext cx="4301068" cy="1270001"/>
          </a:xfrm>
          <a:prstGeom prst="ellipse">
            <a:avLst/>
          </a:prstGeom>
          <a:solidFill>
            <a:schemeClr val="accent1">
              <a:hueOff val="378192"/>
              <a:satOff val="30564"/>
              <a:lumOff val="24900"/>
            </a:schemeClr>
          </a:solid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000000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klinisk psykose</a:t>
            </a:r>
          </a:p>
        </p:txBody>
      </p:sp>
      <p:sp>
        <p:nvSpPr>
          <p:cNvPr id="176" name="psykose i rettspsykiatrisk forstand"/>
          <p:cNvSpPr/>
          <p:nvPr/>
        </p:nvSpPr>
        <p:spPr>
          <a:xfrm>
            <a:off x="2235200" y="5723466"/>
            <a:ext cx="7704667" cy="127000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psykose i rettspsykiatrisk forstand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3"/>
      <p:bldP build="whole" bldLvl="1" animBg="1" rev="0" advAuto="0" spid="175" grpId="2"/>
      <p:bldP build="whole" bldLvl="1" animBg="1" rev="0" advAuto="0" spid="17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temmehøring i tredje person"/>
          <p:cNvSpPr/>
          <p:nvPr/>
        </p:nvSpPr>
        <p:spPr>
          <a:xfrm>
            <a:off x="899720" y="4698518"/>
            <a:ext cx="4170364" cy="2291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050" y="12609"/>
                </a:lnTo>
                <a:lnTo>
                  <a:pt x="3050" y="21001"/>
                </a:lnTo>
                <a:cubicBezTo>
                  <a:pt x="3050" y="21332"/>
                  <a:pt x="3198" y="21600"/>
                  <a:pt x="3379" y="21600"/>
                </a:cubicBezTo>
                <a:lnTo>
                  <a:pt x="21271" y="21600"/>
                </a:lnTo>
                <a:cubicBezTo>
                  <a:pt x="21453" y="21600"/>
                  <a:pt x="21600" y="21332"/>
                  <a:pt x="21600" y="21001"/>
                </a:cubicBezTo>
                <a:lnTo>
                  <a:pt x="21600" y="10226"/>
                </a:lnTo>
                <a:cubicBezTo>
                  <a:pt x="21600" y="9895"/>
                  <a:pt x="21453" y="9627"/>
                  <a:pt x="21271" y="9627"/>
                </a:cubicBezTo>
                <a:lnTo>
                  <a:pt x="4175" y="9627"/>
                </a:lnTo>
                <a:lnTo>
                  <a:pt x="0" y="0"/>
                </a:lnTo>
                <a:close/>
              </a:path>
            </a:pathLst>
          </a:custGeom>
          <a:solidFill>
            <a:srgbClr val="CBC8C2"/>
          </a:solid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000000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stemmehøring i tredje person</a:t>
            </a:r>
          </a:p>
        </p:txBody>
      </p:sp>
      <p:sp>
        <p:nvSpPr>
          <p:cNvPr id="179" name="ICD-10 PSYKOSE"/>
          <p:cNvSpPr txBox="1"/>
          <p:nvPr>
            <p:ph type="title"/>
          </p:nvPr>
        </p:nvSpPr>
        <p:spPr>
          <a:xfrm>
            <a:off x="730250" y="165100"/>
            <a:ext cx="8699500" cy="990600"/>
          </a:xfrm>
          <a:prstGeom prst="rect">
            <a:avLst/>
          </a:prstGeom>
        </p:spPr>
        <p:txBody>
          <a:bodyPr/>
          <a:lstStyle/>
          <a:p>
            <a:pPr/>
            <a:r>
              <a:t>ICD-10 PSYKOSE</a:t>
            </a:r>
          </a:p>
        </p:txBody>
      </p:sp>
      <p:sp>
        <p:nvSpPr>
          <p:cNvPr id="180" name="vrangforestillinger…"/>
          <p:cNvSpPr txBox="1"/>
          <p:nvPr>
            <p:ph type="body" idx="1"/>
          </p:nvPr>
        </p:nvSpPr>
        <p:spPr>
          <a:xfrm>
            <a:off x="-134181" y="665147"/>
            <a:ext cx="4700790" cy="7239001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400"/>
            </a:pPr>
            <a:r>
              <a:t>vrangforestillinger</a:t>
            </a:r>
          </a:p>
          <a:p>
            <a:pPr marL="854941" indent="-499341">
              <a:buBlip>
                <a:blip r:embed="rId2"/>
              </a:buBlip>
              <a:defRPr sz="3400"/>
            </a:pPr>
            <a:r>
              <a:t>hallusinasjoner</a:t>
            </a:r>
          </a:p>
          <a:p>
            <a:pPr marL="854941" indent="-499341">
              <a:buBlip>
                <a:blip r:embed="rId2"/>
              </a:buBlip>
              <a:defRPr sz="3400"/>
            </a:pPr>
            <a:r>
              <a:t>tankeforstyrrelser</a:t>
            </a:r>
          </a:p>
        </p:txBody>
      </p:sp>
      <p:sp>
        <p:nvSpPr>
          <p:cNvPr id="181" name="feil forestillinger…"/>
          <p:cNvSpPr txBox="1"/>
          <p:nvPr/>
        </p:nvSpPr>
        <p:spPr>
          <a:xfrm>
            <a:off x="5026042" y="2358627"/>
            <a:ext cx="4700790" cy="550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marL="854941" indent="-499341" algn="l">
              <a:spcBef>
                <a:spcPts val="2300"/>
              </a:spcBef>
              <a:buSzPct val="43000"/>
              <a:buBlip>
                <a:blip r:embed="rId2"/>
              </a:buBlip>
              <a:defRPr sz="3400">
                <a:solidFill>
                  <a:srgbClr val="FF2600"/>
                </a:solidFill>
              </a:defRPr>
            </a:pPr>
            <a:r>
              <a:t>feil forestillinger</a:t>
            </a:r>
          </a:p>
          <a:p>
            <a:pPr marL="854941" indent="-499341" algn="l">
              <a:spcBef>
                <a:spcPts val="2300"/>
              </a:spcBef>
              <a:buSzPct val="43000"/>
              <a:buBlip>
                <a:blip r:embed="rId2"/>
              </a:buBlip>
              <a:defRPr sz="3400">
                <a:solidFill>
                  <a:srgbClr val="FF2600"/>
                </a:solidFill>
              </a:defRPr>
            </a:pPr>
            <a:r>
              <a:t>feil sanseinntrykk</a:t>
            </a:r>
          </a:p>
          <a:p>
            <a:pPr marL="854941" indent="-499341" algn="l">
              <a:spcBef>
                <a:spcPts val="2300"/>
              </a:spcBef>
              <a:buSzPct val="43000"/>
              <a:buBlip>
                <a:blip r:embed="rId2"/>
              </a:buBlip>
              <a:defRPr sz="3400">
                <a:solidFill>
                  <a:srgbClr val="FF2600"/>
                </a:solidFill>
              </a:defRPr>
            </a:pPr>
            <a:r>
              <a:t>tankelesing, -innsetting - blokkering; tankekaos etc</a:t>
            </a:r>
          </a:p>
        </p:txBody>
      </p:sp>
      <p:sp>
        <p:nvSpPr>
          <p:cNvPr id="182" name="bisarr vf; ideer som ikke kan være sanne (at man har to hoder- bor i et  romskip bak månen)"/>
          <p:cNvSpPr/>
          <p:nvPr/>
        </p:nvSpPr>
        <p:spPr>
          <a:xfrm>
            <a:off x="2678451" y="1565865"/>
            <a:ext cx="7001670" cy="1487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88" y="0"/>
                </a:moveTo>
                <a:cubicBezTo>
                  <a:pt x="5480" y="0"/>
                  <a:pt x="5392" y="413"/>
                  <a:pt x="5392" y="922"/>
                </a:cubicBezTo>
                <a:lnTo>
                  <a:pt x="5392" y="15778"/>
                </a:lnTo>
                <a:lnTo>
                  <a:pt x="0" y="21600"/>
                </a:lnTo>
                <a:lnTo>
                  <a:pt x="8143" y="18447"/>
                </a:lnTo>
                <a:lnTo>
                  <a:pt x="21404" y="18447"/>
                </a:lnTo>
                <a:cubicBezTo>
                  <a:pt x="21512" y="18447"/>
                  <a:pt x="21600" y="18034"/>
                  <a:pt x="21600" y="17524"/>
                </a:cubicBezTo>
                <a:lnTo>
                  <a:pt x="21600" y="922"/>
                </a:lnTo>
                <a:cubicBezTo>
                  <a:pt x="21600" y="413"/>
                  <a:pt x="21512" y="0"/>
                  <a:pt x="21404" y="0"/>
                </a:cubicBezTo>
                <a:lnTo>
                  <a:pt x="5588" y="0"/>
                </a:lnTo>
                <a:close/>
              </a:path>
            </a:pathLst>
          </a:custGeom>
          <a:solidFill>
            <a:srgbClr val="C0C0C0"/>
          </a:solid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300">
                <a:solidFill>
                  <a:srgbClr val="000000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bisarr vf; ideer som ikke kan være sanne (at man har to hoder- bor i et  romskip bak månen)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000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3"/>
      <p:bldP build="whole" bldLvl="1" animBg="1" rev="0" advAuto="0" spid="178" grpId="4"/>
      <p:bldP build="p" bldLvl="5" animBg="1" rev="0" advAuto="0" spid="181" grpId="2"/>
      <p:bldP build="p" bldLvl="5" animBg="1" rev="0" advAuto="0" spid="18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CD-10 PSYKOSE"/>
          <p:cNvSpPr txBox="1"/>
          <p:nvPr>
            <p:ph type="title"/>
          </p:nvPr>
        </p:nvSpPr>
        <p:spPr>
          <a:xfrm>
            <a:off x="730250" y="165100"/>
            <a:ext cx="8699500" cy="990600"/>
          </a:xfrm>
          <a:prstGeom prst="rect">
            <a:avLst/>
          </a:prstGeom>
        </p:spPr>
        <p:txBody>
          <a:bodyPr/>
          <a:lstStyle/>
          <a:p>
            <a:pPr/>
            <a:r>
              <a:t>ICD-10 PSYKOSE</a:t>
            </a:r>
          </a:p>
        </p:txBody>
      </p:sp>
      <p:sp>
        <p:nvSpPr>
          <p:cNvPr id="185" name="F 28 uspesifisert psykose…"/>
          <p:cNvSpPr txBox="1"/>
          <p:nvPr>
            <p:ph type="body" idx="1"/>
          </p:nvPr>
        </p:nvSpPr>
        <p:spPr>
          <a:xfrm>
            <a:off x="520700" y="927100"/>
            <a:ext cx="9118601" cy="7239001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400"/>
            </a:pPr>
            <a:r>
              <a:t>F 28 uspesifisert psykose</a:t>
            </a:r>
          </a:p>
          <a:p>
            <a:pPr marL="854941" indent="-499341">
              <a:buBlip>
                <a:blip r:embed="rId2"/>
              </a:buBlip>
              <a:defRPr sz="3400"/>
            </a:pPr>
            <a:r>
              <a:t>«Lidelser med vrangforestillinger eller hallusinasjoner som ikke gir grunnlag for diagnosen schizofreni (F20.-), paranoid psykose (F22.-), akutte og forbigående psykoser (F23.-), psykotiske former av manisk episode (F30.2) eller alvorlig depressiv episode (F32.3).»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sykose NO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psykose NOS</a:t>
            </a:r>
          </a:p>
        </p:txBody>
      </p:sp>
      <p:sp>
        <p:nvSpPr>
          <p:cNvPr id="188" name="Lidelser med vrangforestillinger eller hallusinasjoner som ikke gir grunnlag for diagnosen schizofreni (F20.-), paranoid psykose (F22.-), akutte og forbigående psykoser (F23.-), psykotiske former av manisk episode (F30.2) eller alvorlig depressiv episode (F32.3). Inkl: kronisk hallusinatorisk psykose"/>
          <p:cNvSpPr txBox="1"/>
          <p:nvPr>
            <p:ph type="body" idx="1"/>
          </p:nvPr>
        </p:nvSpPr>
        <p:spPr>
          <a:xfrm>
            <a:off x="863600" y="1612900"/>
            <a:ext cx="8178800" cy="5867400"/>
          </a:xfrm>
          <a:prstGeom prst="rect">
            <a:avLst/>
          </a:prstGeom>
        </p:spPr>
        <p:txBody>
          <a:bodyPr/>
          <a:lstStyle>
            <a:lvl1pPr marL="854941" indent="-499341">
              <a:buBlip>
                <a:blip r:embed="rId2"/>
              </a:buBlip>
              <a:defRPr sz="3500"/>
            </a:lvl1pPr>
          </a:lstStyle>
          <a:p>
            <a:pPr/>
            <a:r>
              <a:t>Lidelser med vrangforestillinger eller hallusinasjoner som ikke gir grunnlag for diagnosen schizofreni (F20.-), paranoid psykose (F22.-), akutte og forbigående psykoser (F23.-), psykotiske former av manisk episode (F30.2) eller alvorlig depressiv episode (F32.3). Inkl: kronisk hallusinatorisk psykose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klinisk psyko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klinisk psykose</a:t>
            </a:r>
          </a:p>
        </p:txBody>
      </p:sp>
      <p:sp>
        <p:nvSpPr>
          <p:cNvPr id="191" name="åpenbart forskjellig fra ICD-10 som omfatter «benigne» tilstander…"/>
          <p:cNvSpPr txBox="1"/>
          <p:nvPr>
            <p:ph type="body" idx="1"/>
          </p:nvPr>
        </p:nvSpPr>
        <p:spPr>
          <a:xfrm>
            <a:off x="863600" y="1612900"/>
            <a:ext cx="8178800" cy="5867400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600"/>
            </a:pPr>
            <a:r>
              <a:t>åpenbart forskjellig fra ICD-10 som omfatter «benigne» tilstander</a:t>
            </a:r>
          </a:p>
          <a:p>
            <a:pPr marL="854941" indent="-499341">
              <a:buBlip>
                <a:blip r:embed="rId2"/>
              </a:buBlip>
              <a:defRPr sz="3600"/>
            </a:pPr>
            <a:r>
              <a:t>«normale» stemmehørere har (minst) F 28 ihht ICD-10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klinisk PSYKOSE"/>
          <p:cNvSpPr/>
          <p:nvPr/>
        </p:nvSpPr>
        <p:spPr>
          <a:xfrm>
            <a:off x="1230312" y="4742656"/>
            <a:ext cx="2569767" cy="793751"/>
          </a:xfrm>
          <a:prstGeom prst="ellipse">
            <a:avLst/>
          </a:prstGeom>
          <a:gradFill>
            <a:gsLst>
              <a:gs pos="0">
                <a:srgbClr val="FF2600"/>
              </a:gs>
              <a:gs pos="100000">
                <a:srgbClr val="FF2600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 defTabSz="625078">
              <a:defRPr b="1" sz="18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klinisk PSYKOSE</a:t>
            </a:r>
          </a:p>
        </p:txBody>
      </p:sp>
      <p:sp>
        <p:nvSpPr>
          <p:cNvPr id="194" name="rettspsyk PSYKOSE"/>
          <p:cNvSpPr/>
          <p:nvPr/>
        </p:nvSpPr>
        <p:spPr>
          <a:xfrm>
            <a:off x="5724921" y="4742656"/>
            <a:ext cx="2907111" cy="793751"/>
          </a:xfrm>
          <a:prstGeom prst="ellipse">
            <a:avLst/>
          </a:prstGeom>
          <a:gradFill>
            <a:gsLst>
              <a:gs pos="0">
                <a:srgbClr val="FF2600"/>
              </a:gs>
              <a:gs pos="100000">
                <a:srgbClr val="FF2600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 defTabSz="625078">
              <a:defRPr b="1" sz="18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rettspsyk PSYKOSE</a:t>
            </a:r>
          </a:p>
        </p:txBody>
      </p:sp>
      <p:grpSp>
        <p:nvGrpSpPr>
          <p:cNvPr id="197" name="Gruppe"/>
          <p:cNvGrpSpPr/>
          <p:nvPr/>
        </p:nvGrpSpPr>
        <p:grpSpPr>
          <a:xfrm>
            <a:off x="1915844" y="5516562"/>
            <a:ext cx="1208624" cy="1457459"/>
            <a:chOff x="0" y="0"/>
            <a:chExt cx="1208623" cy="1457457"/>
          </a:xfrm>
        </p:grpSpPr>
        <p:sp>
          <p:nvSpPr>
            <p:cNvPr id="195" name="Linje"/>
            <p:cNvSpPr/>
            <p:nvPr/>
          </p:nvSpPr>
          <p:spPr>
            <a:xfrm>
              <a:off x="592225" y="0"/>
              <a:ext cx="11898" cy="65604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 algn="l" defTabSz="357187">
                <a:defRPr sz="9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96" name="ICD-10"/>
            <p:cNvSpPr/>
            <p:nvPr/>
          </p:nvSpPr>
          <p:spPr>
            <a:xfrm>
              <a:off x="0" y="669642"/>
              <a:ext cx="1208624" cy="787816"/>
            </a:xfrm>
            <a:prstGeom prst="ellipse">
              <a:avLst/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 defTabSz="625078">
                <a:defRPr sz="18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ICD-10</a:t>
              </a:r>
            </a:p>
          </p:txBody>
        </p:sp>
      </p:grpSp>
      <p:grpSp>
        <p:nvGrpSpPr>
          <p:cNvPr id="200" name="Gruppe"/>
          <p:cNvGrpSpPr/>
          <p:nvPr/>
        </p:nvGrpSpPr>
        <p:grpSpPr>
          <a:xfrm>
            <a:off x="5953125" y="5496718"/>
            <a:ext cx="1012032" cy="1220392"/>
            <a:chOff x="0" y="0"/>
            <a:chExt cx="1012031" cy="1220390"/>
          </a:xfrm>
        </p:grpSpPr>
        <p:sp>
          <p:nvSpPr>
            <p:cNvPr id="198" name="Linje"/>
            <p:cNvSpPr/>
            <p:nvPr/>
          </p:nvSpPr>
          <p:spPr>
            <a:xfrm>
              <a:off x="495895" y="0"/>
              <a:ext cx="9963" cy="54933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 algn="l" defTabSz="357187">
                <a:defRPr sz="9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99" name="bioP"/>
            <p:cNvSpPr/>
            <p:nvPr/>
          </p:nvSpPr>
          <p:spPr>
            <a:xfrm>
              <a:off x="0" y="560720"/>
              <a:ext cx="1012032" cy="659671"/>
            </a:xfrm>
            <a:prstGeom prst="ellipse">
              <a:avLst/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 defTabSz="625078">
                <a:defRPr sz="18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bioP</a:t>
              </a:r>
            </a:p>
          </p:txBody>
        </p:sp>
      </p:grpSp>
      <p:grpSp>
        <p:nvGrpSpPr>
          <p:cNvPr id="203" name="Gruppe"/>
          <p:cNvGrpSpPr/>
          <p:nvPr/>
        </p:nvGrpSpPr>
        <p:grpSpPr>
          <a:xfrm>
            <a:off x="7451328" y="5496718"/>
            <a:ext cx="1012032" cy="1220392"/>
            <a:chOff x="0" y="0"/>
            <a:chExt cx="1012031" cy="1220390"/>
          </a:xfrm>
        </p:grpSpPr>
        <p:sp>
          <p:nvSpPr>
            <p:cNvPr id="201" name="Linje"/>
            <p:cNvSpPr/>
            <p:nvPr/>
          </p:nvSpPr>
          <p:spPr>
            <a:xfrm>
              <a:off x="495895" y="0"/>
              <a:ext cx="9963" cy="54933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 algn="l" defTabSz="357187">
                <a:defRPr sz="9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2" name="psyP"/>
            <p:cNvSpPr/>
            <p:nvPr/>
          </p:nvSpPr>
          <p:spPr>
            <a:xfrm>
              <a:off x="0" y="560720"/>
              <a:ext cx="1012032" cy="659671"/>
            </a:xfrm>
            <a:prstGeom prst="ellipse">
              <a:avLst/>
            </a:prstGeom>
            <a:gradFill flip="none" rotWithShape="1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 defTabSz="625078">
                <a:defRPr sz="18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psyP</a:t>
              </a:r>
            </a:p>
          </p:txBody>
        </p:sp>
      </p:grpSp>
      <p:sp>
        <p:nvSpPr>
          <p:cNvPr id="204" name="folkelig idé"/>
          <p:cNvSpPr/>
          <p:nvPr/>
        </p:nvSpPr>
        <p:spPr>
          <a:xfrm>
            <a:off x="1111250" y="754062"/>
            <a:ext cx="2569766" cy="793751"/>
          </a:xfrm>
          <a:prstGeom prst="ellipse">
            <a:avLst/>
          </a:prstGeom>
          <a:solidFill>
            <a:srgbClr val="00FDFF"/>
          </a:solidFill>
          <a:ln w="12700">
            <a:miter lim="400000"/>
          </a:ln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 defTabSz="625078">
              <a:defRPr b="1" sz="2000">
                <a:solidFill>
                  <a:srgbClr val="FF26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folkelig idé</a:t>
            </a:r>
          </a:p>
        </p:txBody>
      </p:sp>
      <p:sp>
        <p:nvSpPr>
          <p:cNvPr id="205" name="alvorlig forstyrret virkelighetsforståelse"/>
          <p:cNvSpPr/>
          <p:nvPr/>
        </p:nvSpPr>
        <p:spPr>
          <a:xfrm>
            <a:off x="3274218" y="2411015"/>
            <a:ext cx="6359923" cy="992189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 defTabSz="625078">
              <a:defRPr b="1" sz="18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alvorlig forstyrret virkelighetsforståelse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5"/>
      <p:bldP build="whole" bldLvl="1" animBg="1" rev="0" advAuto="0" spid="193" grpId="2"/>
      <p:bldP build="whole" bldLvl="1" animBg="1" rev="0" advAuto="0" spid="197" grpId="3"/>
      <p:bldP build="whole" bldLvl="1" animBg="1" rev="0" advAuto="0" spid="194" grpId="4"/>
      <p:bldP build="whole" bldLvl="1" animBg="1" rev="0" advAuto="0" spid="204" grpId="1"/>
      <p:bldP build="whole" bldLvl="1" animBg="1" rev="0" advAuto="0" spid="203" grpId="6"/>
      <p:bldP build="whole" bldLvl="1" animBg="1" rev="0" advAuto="0" spid="205" grpId="7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sykose vs virkelighets-forståel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psykose vs virkelighets-forståelse</a:t>
            </a:r>
          </a:p>
        </p:txBody>
      </p:sp>
      <p:sp>
        <p:nvSpPr>
          <p:cNvPr id="208" name="ofte er det lett å vurdere…"/>
          <p:cNvSpPr txBox="1"/>
          <p:nvPr>
            <p:ph type="body" idx="1"/>
          </p:nvPr>
        </p:nvSpPr>
        <p:spPr>
          <a:xfrm>
            <a:off x="863600" y="1612900"/>
            <a:ext cx="8178800" cy="5867400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600"/>
            </a:pPr>
            <a:r>
              <a:t>ofte er det lett å vurdere</a:t>
            </a:r>
          </a:p>
          <a:p>
            <a:pPr marL="854941" indent="-499341">
              <a:buBlip>
                <a:blip r:embed="rId2"/>
              </a:buBlip>
              <a:defRPr sz="3600"/>
            </a:pPr>
            <a:r>
              <a:t>grensetilfeller</a:t>
            </a:r>
          </a:p>
          <a:p>
            <a:pPr marL="854941" indent="-499341">
              <a:buBlip>
                <a:blip r:embed="rId2"/>
              </a:buBlip>
              <a:defRPr sz="3600"/>
            </a:pPr>
            <a:r>
              <a:t>hallusinasjoner - tankeforstyrrelser - vrangforestillinger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jeg er Napoleon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jeg er Napoleon!</a:t>
            </a:r>
          </a:p>
        </p:txBody>
      </p:sp>
      <p:pic>
        <p:nvPicPr>
          <p:cNvPr id="211" name="NapoleonStart%20copy-704617.png" descr="NapoleonStart%20copy-7046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3900" y="2410396"/>
            <a:ext cx="3632200" cy="4258756"/>
          </a:xfrm>
          <a:prstGeom prst="rect">
            <a:avLst/>
          </a:prstGeom>
          <a:ln w="889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838" y="350644"/>
            <a:ext cx="4091217" cy="272747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0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5653" y="693609"/>
            <a:ext cx="4217737" cy="600068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1" name="Skjermbilde 2021-09-30 kl. 12.25.26.png" descr="Skjermbilde 2021-09-30 kl. 12.25.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6207" y="2519003"/>
            <a:ext cx="3194479" cy="4682055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2"/>
      <p:bldP build="whole" bldLvl="1" animBg="1" rev="0" advAuto="0" spid="139" grpId="1"/>
      <p:bldP build="whole" bldLvl="1" animBg="1" rev="0" advAuto="0" spid="141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uppe"/>
          <p:cNvGrpSpPr/>
          <p:nvPr/>
        </p:nvGrpSpPr>
        <p:grpSpPr>
          <a:xfrm>
            <a:off x="1182836" y="6426944"/>
            <a:ext cx="7854533" cy="923662"/>
            <a:chOff x="0" y="0"/>
            <a:chExt cx="7854531" cy="923661"/>
          </a:xfrm>
        </p:grpSpPr>
        <p:sp>
          <p:nvSpPr>
            <p:cNvPr id="213" name="Linje"/>
            <p:cNvSpPr/>
            <p:nvPr/>
          </p:nvSpPr>
          <p:spPr>
            <a:xfrm flipH="1">
              <a:off x="0" y="0"/>
              <a:ext cx="7792443" cy="1844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4" name="overbevisning"/>
            <p:cNvSpPr txBox="1"/>
            <p:nvPr/>
          </p:nvSpPr>
          <p:spPr>
            <a:xfrm>
              <a:off x="5320046" y="344850"/>
              <a:ext cx="2534486" cy="57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/>
              <a:r>
                <a:t>overbevisning</a:t>
              </a:r>
            </a:p>
          </p:txBody>
        </p:sp>
      </p:grpSp>
      <p:grpSp>
        <p:nvGrpSpPr>
          <p:cNvPr id="218" name="Gruppe"/>
          <p:cNvGrpSpPr/>
          <p:nvPr/>
        </p:nvGrpSpPr>
        <p:grpSpPr>
          <a:xfrm>
            <a:off x="1226442" y="701194"/>
            <a:ext cx="1880149" cy="5692647"/>
            <a:chOff x="0" y="2694"/>
            <a:chExt cx="1880147" cy="5692645"/>
          </a:xfrm>
        </p:grpSpPr>
        <p:sp>
          <p:nvSpPr>
            <p:cNvPr id="216" name="Linje"/>
            <p:cNvSpPr/>
            <p:nvPr/>
          </p:nvSpPr>
          <p:spPr>
            <a:xfrm>
              <a:off x="0" y="185191"/>
              <a:ext cx="18157" cy="5510150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7" name="handling"/>
            <p:cNvSpPr txBox="1"/>
            <p:nvPr/>
          </p:nvSpPr>
          <p:spPr>
            <a:xfrm>
              <a:off x="284199" y="2694"/>
              <a:ext cx="1595949" cy="57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/>
              <a:r>
                <a:t>handling</a:t>
              </a:r>
            </a:p>
          </p:txBody>
        </p:sp>
      </p:grpSp>
      <p:sp>
        <p:nvSpPr>
          <p:cNvPr id="219" name="Linje"/>
          <p:cNvSpPr/>
          <p:nvPr/>
        </p:nvSpPr>
        <p:spPr>
          <a:xfrm flipH="1">
            <a:off x="1326257" y="1241623"/>
            <a:ext cx="7398346" cy="5100590"/>
          </a:xfrm>
          <a:prstGeom prst="line">
            <a:avLst/>
          </a:prstGeom>
          <a:solidFill>
            <a:srgbClr val="FF2600"/>
          </a:solidFill>
          <a:ln w="63500">
            <a:solidFill>
              <a:srgbClr val="FF26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0" name="Oval"/>
          <p:cNvSpPr/>
          <p:nvPr/>
        </p:nvSpPr>
        <p:spPr>
          <a:xfrm>
            <a:off x="3124200" y="4686300"/>
            <a:ext cx="558800" cy="457200"/>
          </a:xfrm>
          <a:prstGeom prst="ellipse">
            <a:avLst/>
          </a:prstGeom>
          <a:blipFill>
            <a:blip r:embed="rId2">
              <a:alphaModFix amt="52000"/>
            </a:blip>
          </a:blip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1" name="tror litt på reinkarnasjon…"/>
          <p:cNvSpPr txBox="1"/>
          <p:nvPr/>
        </p:nvSpPr>
        <p:spPr>
          <a:xfrm>
            <a:off x="1722618" y="5156200"/>
            <a:ext cx="6583217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/>
            <a:r>
              <a:t>tror litt på reinkarnasjon</a:t>
            </a:r>
          </a:p>
          <a:p>
            <a:pPr/>
            <a:r>
              <a:t>kanskje var jeg Napoleon en gang...</a:t>
            </a:r>
          </a:p>
        </p:txBody>
      </p:sp>
      <p:sp>
        <p:nvSpPr>
          <p:cNvPr id="222" name="Oval"/>
          <p:cNvSpPr/>
          <p:nvPr/>
        </p:nvSpPr>
        <p:spPr>
          <a:xfrm>
            <a:off x="7315200" y="1778000"/>
            <a:ext cx="558800" cy="457200"/>
          </a:xfrm>
          <a:prstGeom prst="ellipse">
            <a:avLst/>
          </a:prstGeom>
          <a:blipFill>
            <a:blip r:embed="rId3">
              <a:alphaModFix amt="52000"/>
            </a:blip>
          </a:blip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3" name="forlanger at Kongen gir en appanasje…"/>
          <p:cNvSpPr txBox="1"/>
          <p:nvPr/>
        </p:nvSpPr>
        <p:spPr>
          <a:xfrm>
            <a:off x="1589778" y="2184400"/>
            <a:ext cx="9169401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/>
            <a:r>
              <a:t>forlanger at Kongen gir en appanasje </a:t>
            </a:r>
          </a:p>
          <a:p>
            <a:pPr/>
            <a:r>
              <a:t>forlanger å bli behandlet som en Keiser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  <p:bldP build="whole" bldLvl="1" animBg="1" rev="0" advAuto="0" spid="221" grpId="5"/>
      <p:bldP build="whole" bldLvl="1" animBg="1" rev="0" advAuto="0" spid="219" grpId="3"/>
      <p:bldP build="whole" bldLvl="1" animBg="1" rev="0" advAuto="0" spid="220" grpId="4"/>
      <p:bldP build="whole" bldLvl="1" animBg="1" rev="0" advAuto="0" spid="218" grpId="2"/>
      <p:bldP build="whole" bldLvl="1" animBg="1" rev="0" advAuto="0" spid="222" grpId="6"/>
      <p:bldP build="whole" bldLvl="1" animBg="1" rev="0" advAuto="0" spid="223" grpId="7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uppe"/>
          <p:cNvGrpSpPr/>
          <p:nvPr/>
        </p:nvGrpSpPr>
        <p:grpSpPr>
          <a:xfrm>
            <a:off x="1182836" y="6426944"/>
            <a:ext cx="7854533" cy="923662"/>
            <a:chOff x="0" y="0"/>
            <a:chExt cx="7854531" cy="923661"/>
          </a:xfrm>
        </p:grpSpPr>
        <p:sp>
          <p:nvSpPr>
            <p:cNvPr id="225" name="Linje"/>
            <p:cNvSpPr/>
            <p:nvPr/>
          </p:nvSpPr>
          <p:spPr>
            <a:xfrm flipH="1">
              <a:off x="0" y="0"/>
              <a:ext cx="7792443" cy="1844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6" name="overbevisning"/>
            <p:cNvSpPr txBox="1"/>
            <p:nvPr/>
          </p:nvSpPr>
          <p:spPr>
            <a:xfrm>
              <a:off x="5320046" y="344850"/>
              <a:ext cx="2534486" cy="57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/>
              <a:r>
                <a:t>overbevisning</a:t>
              </a:r>
            </a:p>
          </p:txBody>
        </p:sp>
      </p:grpSp>
      <p:grpSp>
        <p:nvGrpSpPr>
          <p:cNvPr id="230" name="Gruppe"/>
          <p:cNvGrpSpPr/>
          <p:nvPr/>
        </p:nvGrpSpPr>
        <p:grpSpPr>
          <a:xfrm>
            <a:off x="1226442" y="701194"/>
            <a:ext cx="1880149" cy="5692647"/>
            <a:chOff x="0" y="2694"/>
            <a:chExt cx="1880147" cy="5692645"/>
          </a:xfrm>
        </p:grpSpPr>
        <p:sp>
          <p:nvSpPr>
            <p:cNvPr id="228" name="Linje"/>
            <p:cNvSpPr/>
            <p:nvPr/>
          </p:nvSpPr>
          <p:spPr>
            <a:xfrm>
              <a:off x="0" y="185191"/>
              <a:ext cx="18157" cy="5510150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9" name="handling"/>
            <p:cNvSpPr txBox="1"/>
            <p:nvPr/>
          </p:nvSpPr>
          <p:spPr>
            <a:xfrm>
              <a:off x="284199" y="2694"/>
              <a:ext cx="1595949" cy="57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/>
              <a:r>
                <a:t>handling</a:t>
              </a:r>
            </a:p>
          </p:txBody>
        </p:sp>
      </p:grpSp>
      <p:sp>
        <p:nvSpPr>
          <p:cNvPr id="231" name="Linje"/>
          <p:cNvSpPr/>
          <p:nvPr/>
        </p:nvSpPr>
        <p:spPr>
          <a:xfrm flipH="1">
            <a:off x="1326257" y="1241623"/>
            <a:ext cx="7398346" cy="5100590"/>
          </a:xfrm>
          <a:prstGeom prst="line">
            <a:avLst/>
          </a:prstGeom>
          <a:solidFill>
            <a:srgbClr val="FF2600"/>
          </a:solidFill>
          <a:ln w="63500">
            <a:solidFill>
              <a:srgbClr val="FF26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2" name="Oval"/>
          <p:cNvSpPr/>
          <p:nvPr/>
        </p:nvSpPr>
        <p:spPr>
          <a:xfrm>
            <a:off x="3124200" y="4686300"/>
            <a:ext cx="558800" cy="457200"/>
          </a:xfrm>
          <a:prstGeom prst="ellipse">
            <a:avLst/>
          </a:prstGeom>
          <a:blipFill>
            <a:blip r:embed="rId2">
              <a:alphaModFix amt="52000"/>
            </a:blip>
          </a:blip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33" name="jenter gutter likeverdige"/>
          <p:cNvSpPr txBox="1"/>
          <p:nvPr/>
        </p:nvSpPr>
        <p:spPr>
          <a:xfrm>
            <a:off x="1722687" y="5156200"/>
            <a:ext cx="6583079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/>
            <a:r>
              <a:t>jenter gutter likeverdige</a:t>
            </a:r>
          </a:p>
        </p:txBody>
      </p:sp>
      <p:sp>
        <p:nvSpPr>
          <p:cNvPr id="234" name="Oval"/>
          <p:cNvSpPr/>
          <p:nvPr/>
        </p:nvSpPr>
        <p:spPr>
          <a:xfrm>
            <a:off x="7315200" y="1778000"/>
            <a:ext cx="558800" cy="457200"/>
          </a:xfrm>
          <a:prstGeom prst="ellipse">
            <a:avLst/>
          </a:prstGeom>
          <a:blipFill>
            <a:blip r:embed="rId3">
              <a:alphaModFix amt="52000"/>
            </a:blip>
          </a:blip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35" name="det er åpenbart et viktig demokratisk…"/>
          <p:cNvSpPr txBox="1"/>
          <p:nvPr/>
        </p:nvSpPr>
        <p:spPr>
          <a:xfrm>
            <a:off x="1589778" y="2184400"/>
            <a:ext cx="9169401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/>
            <a:r>
              <a:t>det er åpenbart et viktig demokratisk</a:t>
            </a:r>
          </a:p>
          <a:p>
            <a:pPr/>
            <a:r>
              <a:t>prinsipp at jenter gutter likeverdige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6"/>
      <p:bldP build="whole" bldLvl="1" animBg="1" rev="0" advAuto="0" spid="230" grpId="2"/>
      <p:bldP build="whole" bldLvl="1" animBg="1" rev="0" advAuto="0" spid="233" grpId="5"/>
      <p:bldP build="whole" bldLvl="1" animBg="1" rev="0" advAuto="0" spid="227" grpId="1"/>
      <p:bldP build="whole" bldLvl="1" animBg="1" rev="0" advAuto="0" spid="235" grpId="7"/>
      <p:bldP build="whole" bldLvl="1" animBg="1" rev="0" advAuto="0" spid="231" grpId="3"/>
      <p:bldP build="whole" bldLvl="1" animBg="1" rev="0" advAuto="0" spid="232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uppe"/>
          <p:cNvGrpSpPr/>
          <p:nvPr/>
        </p:nvGrpSpPr>
        <p:grpSpPr>
          <a:xfrm>
            <a:off x="1182836" y="6426944"/>
            <a:ext cx="7854533" cy="923662"/>
            <a:chOff x="0" y="0"/>
            <a:chExt cx="7854531" cy="923661"/>
          </a:xfrm>
        </p:grpSpPr>
        <p:sp>
          <p:nvSpPr>
            <p:cNvPr id="237" name="Linje"/>
            <p:cNvSpPr/>
            <p:nvPr/>
          </p:nvSpPr>
          <p:spPr>
            <a:xfrm flipH="1">
              <a:off x="0" y="0"/>
              <a:ext cx="7792443" cy="1844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8" name="overbevisning"/>
            <p:cNvSpPr txBox="1"/>
            <p:nvPr/>
          </p:nvSpPr>
          <p:spPr>
            <a:xfrm>
              <a:off x="5320046" y="344850"/>
              <a:ext cx="2534486" cy="57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/>
              <a:r>
                <a:t>overbevisning</a:t>
              </a:r>
            </a:p>
          </p:txBody>
        </p:sp>
      </p:grpSp>
      <p:grpSp>
        <p:nvGrpSpPr>
          <p:cNvPr id="242" name="Gruppe"/>
          <p:cNvGrpSpPr/>
          <p:nvPr/>
        </p:nvGrpSpPr>
        <p:grpSpPr>
          <a:xfrm>
            <a:off x="1226442" y="701194"/>
            <a:ext cx="1880149" cy="5692647"/>
            <a:chOff x="0" y="2694"/>
            <a:chExt cx="1880147" cy="5692645"/>
          </a:xfrm>
        </p:grpSpPr>
        <p:sp>
          <p:nvSpPr>
            <p:cNvPr id="240" name="Linje"/>
            <p:cNvSpPr/>
            <p:nvPr/>
          </p:nvSpPr>
          <p:spPr>
            <a:xfrm>
              <a:off x="0" y="185191"/>
              <a:ext cx="18157" cy="5510150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" name="handling"/>
            <p:cNvSpPr txBox="1"/>
            <p:nvPr/>
          </p:nvSpPr>
          <p:spPr>
            <a:xfrm>
              <a:off x="284199" y="2694"/>
              <a:ext cx="1595949" cy="57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/>
              <a:r>
                <a:t>handling</a:t>
              </a:r>
            </a:p>
          </p:txBody>
        </p:sp>
      </p:grpSp>
      <p:sp>
        <p:nvSpPr>
          <p:cNvPr id="243" name="Linje"/>
          <p:cNvSpPr/>
          <p:nvPr/>
        </p:nvSpPr>
        <p:spPr>
          <a:xfrm flipH="1">
            <a:off x="1326257" y="1241623"/>
            <a:ext cx="7398346" cy="5100590"/>
          </a:xfrm>
          <a:prstGeom prst="line">
            <a:avLst/>
          </a:prstGeom>
          <a:solidFill>
            <a:srgbClr val="FF2600"/>
          </a:solidFill>
          <a:ln w="63500">
            <a:solidFill>
              <a:srgbClr val="FF26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4" name="Oval"/>
          <p:cNvSpPr/>
          <p:nvPr/>
        </p:nvSpPr>
        <p:spPr>
          <a:xfrm>
            <a:off x="3124200" y="4686300"/>
            <a:ext cx="558800" cy="457200"/>
          </a:xfrm>
          <a:prstGeom prst="ellipse">
            <a:avLst/>
          </a:prstGeom>
          <a:blipFill>
            <a:blip r:embed="rId2">
              <a:alphaModFix amt="52000"/>
            </a:blip>
          </a:blip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45" name="kanskje virker de? Big firma; who knows?"/>
          <p:cNvSpPr txBox="1"/>
          <p:nvPr/>
        </p:nvSpPr>
        <p:spPr>
          <a:xfrm>
            <a:off x="1722687" y="5156200"/>
            <a:ext cx="6583079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600"/>
            </a:lvl1pPr>
          </a:lstStyle>
          <a:p>
            <a:pPr/>
            <a:r>
              <a:t>kanskje virker de? Big firma; who knows?</a:t>
            </a:r>
          </a:p>
        </p:txBody>
      </p:sp>
      <p:sp>
        <p:nvSpPr>
          <p:cNvPr id="246" name="Oval"/>
          <p:cNvSpPr/>
          <p:nvPr/>
        </p:nvSpPr>
        <p:spPr>
          <a:xfrm>
            <a:off x="7315200" y="1778000"/>
            <a:ext cx="558800" cy="457200"/>
          </a:xfrm>
          <a:prstGeom prst="ellipse">
            <a:avLst/>
          </a:prstGeom>
          <a:blipFill>
            <a:blip r:embed="rId3">
              <a:alphaModFix amt="52000"/>
            </a:blip>
          </a:blip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47" name="vaksiner virker - bivirkningene er mye mildere enn skader ved COVID - alle bør vaksinere seg"/>
          <p:cNvSpPr txBox="1"/>
          <p:nvPr/>
        </p:nvSpPr>
        <p:spPr>
          <a:xfrm>
            <a:off x="1178139" y="1754050"/>
            <a:ext cx="91694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/>
            <a:r>
              <a:t>vaksiner virker - bivirkningene er mye mildere enn skader ved COVID - alle bør vaksinere seg</a:t>
            </a:r>
          </a:p>
        </p:txBody>
      </p:sp>
      <p:sp>
        <p:nvSpPr>
          <p:cNvPr id="248" name="Covid-vaksiner"/>
          <p:cNvSpPr txBox="1"/>
          <p:nvPr/>
        </p:nvSpPr>
        <p:spPr>
          <a:xfrm>
            <a:off x="6438888" y="183188"/>
            <a:ext cx="2745797" cy="60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Covid-vaksiner</a:t>
            </a:r>
          </a:p>
        </p:txBody>
      </p:sp>
      <p:sp>
        <p:nvSpPr>
          <p:cNvPr id="249" name="Hva med barna?…"/>
          <p:cNvSpPr txBox="1"/>
          <p:nvPr/>
        </p:nvSpPr>
        <p:spPr>
          <a:xfrm>
            <a:off x="3979158" y="3357444"/>
            <a:ext cx="5981280" cy="1620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Hva med barna?</a:t>
            </a:r>
          </a:p>
          <a:p>
            <a:pPr/>
            <a:r>
              <a:t>4. dose?</a:t>
            </a:r>
          </a:p>
          <a:p>
            <a:pPr/>
            <a:r>
              <a:t>eller sende den til fattige land?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7"/>
      <p:bldP build="whole" bldLvl="1" animBg="1" rev="0" advAuto="0" spid="239" grpId="1"/>
      <p:bldP build="whole" bldLvl="1" animBg="1" rev="0" advAuto="0" spid="243" grpId="3"/>
      <p:bldP build="whole" bldLvl="1" animBg="1" rev="0" advAuto="0" spid="244" grpId="4"/>
      <p:bldP build="whole" bldLvl="1" animBg="1" rev="0" advAuto="0" spid="245" grpId="5"/>
      <p:bldP build="whole" bldLvl="1" animBg="1" rev="0" advAuto="0" spid="242" grpId="2"/>
      <p:bldP build="whole" bldLvl="1" animBg="1" rev="0" advAuto="0" spid="246" grpId="6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et e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et eks</a:t>
            </a:r>
          </a:p>
        </p:txBody>
      </p:sp>
      <p:sp>
        <p:nvSpPr>
          <p:cNvPr id="252" name="NN har en vrangforestillingslidelse i en «nabokrangel-sak»…"/>
          <p:cNvSpPr txBox="1"/>
          <p:nvPr>
            <p:ph type="body" idx="1"/>
          </p:nvPr>
        </p:nvSpPr>
        <p:spPr>
          <a:xfrm>
            <a:off x="863600" y="1612900"/>
            <a:ext cx="8178800" cy="5867400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600"/>
            </a:pPr>
            <a:r>
              <a:t>NN har en vrangforestillingslidelse i en «nabokrangel-sak»</a:t>
            </a:r>
          </a:p>
          <a:p>
            <a:pPr marL="854941" indent="-499341">
              <a:buBlip>
                <a:blip r:embed="rId2"/>
              </a:buBlip>
              <a:defRPr sz="3600"/>
            </a:pPr>
            <a:r>
              <a:t>DRK ga følgende tilbakemelding  (anonymisert)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(...) Kommisjonen mener at den generelle funksjonsevnen må være preget av psykoselidelsen for at en observand skal bli vurdert som psykotisk."/>
          <p:cNvSpPr txBox="1"/>
          <p:nvPr>
            <p:ph type="body" idx="1"/>
          </p:nvPr>
        </p:nvSpPr>
        <p:spPr>
          <a:xfrm>
            <a:off x="846666" y="410633"/>
            <a:ext cx="8178801" cy="6900334"/>
          </a:xfrm>
          <a:prstGeom prst="rect">
            <a:avLst/>
          </a:prstGeom>
        </p:spPr>
        <p:txBody>
          <a:bodyPr/>
          <a:lstStyle>
            <a:lvl1pPr marL="854941" indent="-499341">
              <a:buBlip>
                <a:blip r:embed="rId2"/>
              </a:buBlip>
              <a:defRPr sz="3400"/>
            </a:lvl1pPr>
          </a:lstStyle>
          <a:p>
            <a:pPr/>
            <a:r>
              <a:t>(...) Kommisjonen mener at den generelle funksjonsevnen må være preget av psykoselidelsen for at en observand skal bli vurdert som psykotisk.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et medisinske prinsip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 medisinske prinsipp</a:t>
            </a:r>
          </a:p>
        </p:txBody>
      </p:sp>
      <p:sp>
        <p:nvSpPr>
          <p:cNvPr id="257" name="det at man har tilstanden (f.eks schizofreni) er i seg selv no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700"/>
            </a:pPr>
            <a:r>
              <a:t>det at man har tilstanden (f.eks schizofreni) er i seg selv nok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psykosen må være aktiv på gjerningstidspunktet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ingen sammenheng mellom sykdom og gjerning…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det medisinske prinsip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 medisinske prinsipp</a:t>
            </a:r>
          </a:p>
        </p:txBody>
      </p:sp>
      <p:sp>
        <p:nvSpPr>
          <p:cNvPr id="260" name="noen ganger åpenbart urimeli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700"/>
            </a:pPr>
            <a:r>
              <a:t>noen ganger åpenbart urimelig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en med schizofreni kan handle med stoff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kan falle mellom stolene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9250" y="431800"/>
            <a:ext cx="4381500" cy="6756400"/>
          </a:xfrm>
          <a:prstGeom prst="rect">
            <a:avLst/>
          </a:prstGeom>
          <a:ln w="88900">
            <a:miter lim="400000"/>
          </a:ln>
        </p:spPr>
      </p:pic>
      <p:sp>
        <p:nvSpPr>
          <p:cNvPr id="263" name="for syk til å dømmes"/>
          <p:cNvSpPr txBox="1"/>
          <p:nvPr/>
        </p:nvSpPr>
        <p:spPr>
          <a:xfrm>
            <a:off x="432279" y="1852661"/>
            <a:ext cx="2132642" cy="111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for syk til å dømmes</a:t>
            </a:r>
          </a:p>
        </p:txBody>
      </p:sp>
      <p:sp>
        <p:nvSpPr>
          <p:cNvPr id="264" name="for frisk til behandling"/>
          <p:cNvSpPr txBox="1"/>
          <p:nvPr/>
        </p:nvSpPr>
        <p:spPr>
          <a:xfrm>
            <a:off x="7595079" y="5129261"/>
            <a:ext cx="2132642" cy="1620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for frisk til behandling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  <p:bldP build="whole" bldLvl="1" animBg="1" rev="0" advAuto="0" spid="264" grpId="3"/>
      <p:bldP build="whole" bldLvl="1" animBg="1" rev="0" advAuto="0" spid="26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verre Riisn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Sverre Riisnes</a:t>
            </a:r>
          </a:p>
        </p:txBody>
      </p:sp>
      <p:sp>
        <p:nvSpPr>
          <p:cNvPr id="267" name="justisminister i Norge 1942-45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700"/>
            </a:pPr>
            <a:r>
              <a:t>justisminister i Norge 1942-45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Reitgjerdet 1948 - 1960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Sicilia 1974…</a:t>
            </a:r>
          </a:p>
        </p:txBody>
      </p:sp>
      <p:pic>
        <p:nvPicPr>
          <p:cNvPr id="268" name="Skjermbilde 2021-09-30 kl. 12.25.26.png" descr="Skjermbilde 2021-09-30 kl. 12.25.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8748" y="187956"/>
            <a:ext cx="4942504" cy="724408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2"/>
      <p:bldP build="p" bldLvl="5" animBg="1" rev="0" advAuto="0" spid="26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å realistisk forstå sitt forhold til omverdenen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å realistisk forstå sitt forhold til omverdenen…</a:t>
            </a:r>
          </a:p>
        </p:txBody>
      </p:sp>
      <p:sp>
        <p:nvSpPr>
          <p:cNvPr id="271" name="er det et selvinnlysende begrep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81866" indent="-426266">
              <a:buBlip>
                <a:blip r:embed="rId2"/>
              </a:buBlip>
              <a:defRPr sz="3500"/>
            </a:pPr>
            <a:r>
              <a:t>er det et selvinnlysende begrep?</a:t>
            </a:r>
          </a:p>
          <a:p>
            <a:pPr marL="781866" indent="-426266">
              <a:buBlip>
                <a:blip r:embed="rId2"/>
              </a:buBlip>
              <a:defRPr sz="3500"/>
            </a:pPr>
            <a:r>
              <a:t>nevnes ikke i straffeloven</a:t>
            </a:r>
          </a:p>
          <a:p>
            <a:pPr marL="781866" indent="-426266">
              <a:buBlip>
                <a:blip r:embed="rId2"/>
              </a:buBlip>
              <a:defRPr sz="3500"/>
            </a:pPr>
            <a:r>
              <a:t>men i forarbeidene til den…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n for foredrag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plan for foredraget</a:t>
            </a:r>
          </a:p>
        </p:txBody>
      </p:sp>
      <p:sp>
        <p:nvSpPr>
          <p:cNvPr id="144" name="litt om meg selv…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4100"/>
            </a:pPr>
            <a:r>
              <a:t>litt om meg selv…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utilregnelige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det medisinske prinsipp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rettspsykiatri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manglende evn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manglende evne…</a:t>
            </a:r>
          </a:p>
        </p:txBody>
      </p:sp>
      <p:sp>
        <p:nvSpPr>
          <p:cNvPr id="274" name="disorganisert (f.eks høy skåre på PANSS N2) - bare noen med psykose er det…"/>
          <p:cNvSpPr txBox="1"/>
          <p:nvPr>
            <p:ph type="body" idx="1"/>
          </p:nvPr>
        </p:nvSpPr>
        <p:spPr>
          <a:xfrm>
            <a:off x="990600" y="2108200"/>
            <a:ext cx="8178800" cy="4483100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4100"/>
            </a:pPr>
            <a:r>
              <a:t>disorganisert (f.eks høy skåre på PANSS N2) - bare noen med psykose er det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urealistisk innen et domene (syn, hørsel - ideer) - det kan ikke være det DRK mener…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ks stemmehør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eks stemmehøring</a:t>
            </a:r>
          </a:p>
        </p:txBody>
      </p:sp>
      <p:sp>
        <p:nvSpPr>
          <p:cNvPr id="277" name="må være et «symptom»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100"/>
            </a:pPr>
            <a:r>
              <a:t>må være et «symptom»</a:t>
            </a:r>
          </a:p>
          <a:p>
            <a:pPr marL="854941" indent="-499341">
              <a:buBlip>
                <a:blip r:embed="rId2"/>
              </a:buBlip>
              <a:defRPr sz="3100"/>
            </a:pPr>
            <a:r>
              <a:t>dvs noe som plager en…</a:t>
            </a:r>
          </a:p>
          <a:p>
            <a:pPr marL="854941" indent="-499341">
              <a:buBlip>
                <a:blip r:embed="rId2"/>
              </a:buBlip>
              <a:defRPr sz="3100"/>
            </a:pPr>
            <a:r>
              <a:t>en «normal» stemmehører er ikke utilregnelig</a:t>
            </a:r>
          </a:p>
          <a:p>
            <a:pPr marL="854941" indent="-499341">
              <a:buBlip>
                <a:blip r:embed="rId2"/>
              </a:buBlip>
              <a:defRPr sz="3100"/>
            </a:pPr>
            <a:r>
              <a:t>men den som har kommenterende / diskuterende stemmer vil være det (selv om personen ikke er forvirret…)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det psykologiske prinsip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 psykologiske prinsipp</a:t>
            </a:r>
          </a:p>
        </p:txBody>
      </p:sp>
      <p:sp>
        <p:nvSpPr>
          <p:cNvPr id="280" name="at handlingen forklares av innholdet i psykose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700"/>
            </a:pPr>
            <a:r>
              <a:t>at handlingen forklares av innholdet i psykosen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stemmene sier man skal drepe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det mest intuitive…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en rettspsykiaters arbe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en rettspsykiaters arbeid</a:t>
            </a:r>
          </a:p>
        </p:txBody>
      </p:sp>
      <p:sp>
        <p:nvSpPr>
          <p:cNvPr id="283" name="prejudisielle vurdering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4100"/>
            </a:pPr>
            <a:r>
              <a:t>prejudisielle vurderinger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judisielle vurderinger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dom til psykisk helsevern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rollen i retten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DRK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rejudisielle vurdering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prejudisielle vurderinger</a:t>
            </a:r>
          </a:p>
        </p:txBody>
      </p:sp>
      <p:sp>
        <p:nvSpPr>
          <p:cNvPr id="286" name="korte erklæring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700"/>
            </a:pPr>
            <a:r>
              <a:t>korte erklæringer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kan det tenkes at straffelovens §§ 20 eller 80 kan komme til anvendelse?</a:t>
            </a:r>
          </a:p>
          <a:p>
            <a:pPr marL="854941" indent="-499341">
              <a:buBlip>
                <a:blip r:embed="rId2"/>
              </a:buBlip>
              <a:defRPr sz="3700"/>
            </a:pPr>
            <a:r>
              <a:t>anbefaler evtl full judisiell vurdering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judisiell vurder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judisiell vurdering</a:t>
            </a:r>
          </a:p>
        </p:txBody>
      </p:sp>
      <p:sp>
        <p:nvSpPr>
          <p:cNvPr id="289" name="som regel 2 oppnevnte sakkyndi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300"/>
            </a:pPr>
            <a:r>
              <a:t>som regel 2 oppnevnte sakkyndige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ofte en psykolog (evneutredning)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lengre erklæring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selvstendig vurdering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20-300 sider (ABB-saken; 239 - 284)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judisiell vurder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judisiell vurdering</a:t>
            </a:r>
          </a:p>
        </p:txBody>
      </p:sp>
      <p:sp>
        <p:nvSpPr>
          <p:cNvPr id="292" name="svarer på et bestemt mandat gitt av tingrette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300"/>
            </a:pPr>
            <a:r>
              <a:t>svarer på et bestemt mandat gitt av tingretten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sendes DRK for godkjenning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det kan være behov for tilleggserklæring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dom til behand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dom til behandling</a:t>
            </a:r>
          </a:p>
        </p:txBody>
      </p:sp>
      <p:sp>
        <p:nvSpPr>
          <p:cNvPr id="295" name="en følge av den judisielle observasjonen…"/>
          <p:cNvSpPr txBox="1"/>
          <p:nvPr>
            <p:ph type="body" idx="1"/>
          </p:nvPr>
        </p:nvSpPr>
        <p:spPr>
          <a:xfrm>
            <a:off x="990600" y="1824566"/>
            <a:ext cx="8178800" cy="5245101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300"/>
            </a:pPr>
            <a:r>
              <a:t>en følge av den judisielle observasjonen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den domfelte - pårørende eller ansvarlig behandlingsinstitusjon kan begjære opphør (§ 63)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først etter 1 år; innen 3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nye vurderinger ofte med en sakkyndig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dom til behand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dom til behandling</a:t>
            </a:r>
          </a:p>
        </p:txBody>
      </p:sp>
      <p:sp>
        <p:nvSpPr>
          <p:cNvPr id="298" name="et paradoks at de kriminelle psykotiske får stabil behandling i minst 3 år med en dommer som ansvarlig…"/>
          <p:cNvSpPr txBox="1"/>
          <p:nvPr>
            <p:ph type="body" idx="1"/>
          </p:nvPr>
        </p:nvSpPr>
        <p:spPr>
          <a:xfrm>
            <a:off x="990600" y="1824566"/>
            <a:ext cx="8178800" cy="5245101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300"/>
            </a:pPr>
            <a:r>
              <a:t>et paradoks at de kriminelle psykotiske får </a:t>
            </a:r>
            <a:r>
              <a:rPr u="sng"/>
              <a:t>stabil behandling</a:t>
            </a:r>
            <a:r>
              <a:t> i minst 3 år med en dommer som ansvarlig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de «plagsomme» kan også dømmes til behandling</a:t>
            </a:r>
          </a:p>
          <a:p>
            <a:pPr marL="854941" indent="-499341">
              <a:buBlip>
                <a:blip r:embed="rId2"/>
              </a:buBlip>
              <a:defRPr sz="3300"/>
            </a:pPr>
            <a:r>
              <a:t>dom vs «samtykke-kompetanse»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Kommisjonen for Gjenopptagelse av Straffesak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/>
            </a:lvl1pPr>
          </a:lstStyle>
          <a:p>
            <a:pPr/>
            <a:r>
              <a:t>Kommisjonen for Gjenopptagelse av Straffesaker</a:t>
            </a:r>
          </a:p>
        </p:txBody>
      </p:sp>
      <p:sp>
        <p:nvSpPr>
          <p:cNvPr id="301" name="nye bevis / omstendigheter som kan føre til frifinnelse/mildere straff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400"/>
            </a:pPr>
            <a:r>
              <a:t>nye bevis / omstendigheter som kan føre til frifinnelse/mildere straff</a:t>
            </a:r>
          </a:p>
          <a:p>
            <a:pPr marL="854941" indent="-499341">
              <a:buBlip>
                <a:blip r:embed="rId2"/>
              </a:buBlip>
              <a:defRPr sz="3400"/>
            </a:pPr>
            <a:r>
              <a:t>avgjørelser i strid med Folkeretten</a:t>
            </a:r>
          </a:p>
          <a:p>
            <a:pPr marL="854941" indent="-499341">
              <a:buBlip>
                <a:blip r:embed="rId2"/>
              </a:buBlip>
              <a:defRPr sz="3400"/>
            </a:pPr>
            <a:r>
              <a:t>straffbare forhold ved gjennomføring av saken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ør vi begynn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før vi begynner</a:t>
            </a:r>
          </a:p>
        </p:txBody>
      </p:sp>
      <p:sp>
        <p:nvSpPr>
          <p:cNvPr id="147" name="en liten test; hva er 8x5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4100"/>
            </a:pPr>
            <a:r>
              <a:t>en liten test; hva er 8x5?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hva tenker dere om utilregnelighet?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hvem kan ikke straffes?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7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86898"/>
            <a:ext cx="10160000" cy="524620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65056"/>
            <a:ext cx="10160000" cy="488988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AKK FOR OPPMERKSOMHET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TAKK FOR OPPMERKSOMHETEN</a:t>
            </a:r>
          </a:p>
        </p:txBody>
      </p:sp>
      <p:sp>
        <p:nvSpPr>
          <p:cNvPr id="308" name="tkmaclarsen@me.co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4100"/>
            </a:pPr>
            <a:r>
              <a:rPr u="sng">
                <a:hlinkClick r:id="rId3" invalidUrl="" action="" tgtFrame="" tooltip="" history="1" highlightClick="0" endSnd="0"/>
              </a:rPr>
              <a:t>tkmaclarsen@me.com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@tkmaclarsen (instagram)</a:t>
            </a:r>
          </a:p>
          <a:p>
            <a:pPr marL="854941" indent="-499341">
              <a:buBlip>
                <a:blip r:embed="rId2"/>
              </a:buBlip>
              <a:defRPr sz="4100"/>
            </a:pPr>
            <a:r>
              <a:t>foredraget finner du på TIPS sine sider; </a:t>
            </a:r>
            <a:r>
              <a:rPr u="sng">
                <a:hlinkClick r:id="rId4" invalidUrl="" action="" tgtFrame="" tooltip="" history="1" highlightClick="0" endSnd="0"/>
              </a:rPr>
              <a:t>TIPS-info.com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min bakgrun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min bakgrunn</a:t>
            </a:r>
          </a:p>
        </p:txBody>
      </p:sp>
      <p:sp>
        <p:nvSpPr>
          <p:cNvPr id="150" name="ca 43 års erfaring i psykiatrien…"/>
          <p:cNvSpPr txBox="1"/>
          <p:nvPr>
            <p:ph type="body" idx="1"/>
          </p:nvPr>
        </p:nvSpPr>
        <p:spPr>
          <a:xfrm>
            <a:off x="863600" y="1612900"/>
            <a:ext cx="8178800" cy="5867400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2900"/>
            </a:pPr>
            <a:r>
              <a:t>ca 43 års erfaring i psykiatrien</a:t>
            </a:r>
          </a:p>
          <a:p>
            <a:pPr marL="854941" indent="-499341">
              <a:buBlip>
                <a:blip r:embed="rId2"/>
              </a:buBlip>
              <a:defRPr sz="2900"/>
            </a:pPr>
            <a:r>
              <a:t>Dale pleiemedhjelper 1978</a:t>
            </a:r>
          </a:p>
          <a:p>
            <a:pPr marL="854941" indent="-499341">
              <a:buBlip>
                <a:blip r:embed="rId2"/>
              </a:buBlip>
              <a:defRPr sz="2900"/>
            </a:pPr>
            <a:r>
              <a:t>1993 grunnfag filosofi (Gilles Deleuze kritikk av forståelsen av den ubevisste i psykoanalytisk tenkning)</a:t>
            </a:r>
          </a:p>
          <a:p>
            <a:pPr marL="854941" indent="-499341">
              <a:buBlip>
                <a:blip r:embed="rId2"/>
              </a:buBlip>
              <a:defRPr sz="2900"/>
            </a:pPr>
            <a:r>
              <a:t>1994 år onkologi Umeå (Sverige)</a:t>
            </a:r>
          </a:p>
          <a:p>
            <a:pPr marL="854941" indent="-499341">
              <a:buBlip>
                <a:blip r:embed="rId2"/>
              </a:buBlip>
              <a:defRPr sz="2900"/>
            </a:pPr>
            <a:r>
              <a:t>dr med 1999; professor UiB 2002</a:t>
            </a:r>
          </a:p>
          <a:p>
            <a:pPr marL="854941" indent="-499341">
              <a:buBlip>
                <a:blip r:embed="rId2"/>
              </a:buBlip>
              <a:defRPr sz="2900"/>
            </a:pPr>
            <a:r>
              <a:t>TIPS-studien + + ca 130 artikler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min bakgrun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min bakgrunn</a:t>
            </a:r>
          </a:p>
        </p:txBody>
      </p:sp>
      <p:sp>
        <p:nvSpPr>
          <p:cNvPr id="153" name="redusert stilling i TIPS…"/>
          <p:cNvSpPr txBox="1"/>
          <p:nvPr>
            <p:ph type="body" idx="1"/>
          </p:nvPr>
        </p:nvSpPr>
        <p:spPr>
          <a:xfrm>
            <a:off x="863600" y="1612900"/>
            <a:ext cx="8178800" cy="5867400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2600"/>
            </a:pPr>
            <a:r>
              <a:t>redusert stilling i TIPS</a:t>
            </a:r>
          </a:p>
          <a:p>
            <a:pPr marL="854941" indent="-499341">
              <a:buBlip>
                <a:blip r:embed="rId2"/>
              </a:buBlip>
              <a:defRPr sz="2600"/>
            </a:pPr>
            <a:r>
              <a:t>professor II ved UiB</a:t>
            </a:r>
          </a:p>
          <a:p>
            <a:pPr marL="854941" indent="-499341">
              <a:buBlip>
                <a:blip r:embed="rId2"/>
              </a:buBlip>
              <a:defRPr sz="2600"/>
            </a:pPr>
            <a:r>
              <a:t>Intern sakkyndig NPE </a:t>
            </a:r>
          </a:p>
          <a:p>
            <a:pPr marL="854941" indent="-499341">
              <a:buBlip>
                <a:blip r:embed="rId2"/>
              </a:buBlip>
              <a:defRPr sz="2600"/>
            </a:pPr>
            <a:r>
              <a:t>rettspsykiatri (drapssaker, rus, vold etc)</a:t>
            </a:r>
          </a:p>
          <a:p>
            <a:pPr marL="854941" indent="-499341">
              <a:buBlip>
                <a:blip r:embed="rId2"/>
              </a:buBlip>
              <a:defRPr sz="2600"/>
            </a:pPr>
            <a:r>
              <a:t>fast medlem av Kommisjonen for Gjenopptakelse av Straffesaker (2015-2021)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ville egentlig blitt kunstn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pPr/>
            <a:r>
              <a:t>ville egentlig blitt kunstner</a:t>
            </a:r>
          </a:p>
        </p:txBody>
      </p:sp>
      <p:pic>
        <p:nvPicPr>
          <p:cNvPr id="156" name="Skjermbilde 2021-09-30 kl. 13.44.40.png" descr="Skjermbilde 2021-09-30 kl. 13.44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367" y="1606531"/>
            <a:ext cx="4227652" cy="6013469"/>
          </a:xfrm>
          <a:prstGeom prst="rect">
            <a:avLst/>
          </a:prstGeom>
          <a:ln w="88900">
            <a:miter lim="400000"/>
          </a:ln>
        </p:spPr>
      </p:pic>
      <p:pic>
        <p:nvPicPr>
          <p:cNvPr id="157" name="Skjermbilde 2021-09-30 kl. 13.45.30.png" descr="Skjermbilde 2021-09-30 kl. 13.45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8586" y="280663"/>
            <a:ext cx="3342571" cy="7620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58" name="IMG_4896.JPG" descr="IMG_489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6309" y="482203"/>
            <a:ext cx="4487505" cy="6260762"/>
          </a:xfrm>
          <a:prstGeom prst="rect">
            <a:avLst/>
          </a:prstGeom>
          <a:ln w="88900">
            <a:miter lim="400000"/>
          </a:ln>
        </p:spPr>
      </p:pic>
      <p:pic>
        <p:nvPicPr>
          <p:cNvPr id="159" name="IMG_0214.jpg" descr="IMG_021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6482" y="0"/>
            <a:ext cx="9587036" cy="7620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3"/>
      <p:bldP build="whole" bldLvl="1" animBg="1" rev="0" advAuto="0" spid="156" grpId="1"/>
      <p:bldP build="whole" bldLvl="1" animBg="1" rev="0" advAuto="0" spid="157" grpId="2"/>
      <p:bldP build="whole" bldLvl="1" animBg="1" rev="0" advAuto="0" spid="159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sykiatriens parado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psykiatriens paradoks</a:t>
            </a:r>
          </a:p>
        </p:txBody>
      </p:sp>
      <p:sp>
        <p:nvSpPr>
          <p:cNvPr id="162" name="økende sykdom fører til mindre innsikt -&gt; nedsatt ønske om behandl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3500"/>
            </a:pPr>
            <a:r>
              <a:t>økende sykdom fører til mindre innsikt -&gt; nedsatt ønske om behandling</a:t>
            </a:r>
          </a:p>
          <a:p>
            <a:pPr marL="854941" indent="-499341">
              <a:buBlip>
                <a:blip r:embed="rId2"/>
              </a:buBlip>
              <a:defRPr sz="3500"/>
            </a:pPr>
            <a:r>
              <a:t>mange av de som lider av psykoser er uenige i at de er syke</a:t>
            </a:r>
          </a:p>
          <a:p>
            <a:pPr marL="854941" indent="-499341">
              <a:buBlip>
                <a:blip r:embed="rId2"/>
              </a:buBlip>
              <a:defRPr sz="3500"/>
            </a:pPr>
            <a:r>
              <a:t>de som lider av schizofreni utgjør ingen pressgruppe...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traffelovens § 20; skyldev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straffelovens § 20; skyldevne</a:t>
            </a:r>
          </a:p>
        </p:txBody>
      </p:sp>
      <p:sp>
        <p:nvSpPr>
          <p:cNvPr id="165" name="Den som på handlingstidspunktet er under 15 år, er ikke strafferettslig ansvarlig.…"/>
          <p:cNvSpPr txBox="1"/>
          <p:nvPr>
            <p:ph type="body" idx="1"/>
          </p:nvPr>
        </p:nvSpPr>
        <p:spPr>
          <a:xfrm>
            <a:off x="990600" y="2298700"/>
            <a:ext cx="8580354" cy="4483100"/>
          </a:xfrm>
          <a:prstGeom prst="rect">
            <a:avLst/>
          </a:prstGeom>
        </p:spPr>
        <p:txBody>
          <a:bodyPr/>
          <a:lstStyle/>
          <a:p>
            <a:pPr marL="854941" indent="-499341">
              <a:buBlip>
                <a:blip r:embed="rId2"/>
              </a:buBlip>
              <a:defRPr sz="2700"/>
            </a:pPr>
            <a:r>
              <a:t>Den som på handlingstidspunktet er under 15 år, er ikke strafferettslig ansvarlig.</a:t>
            </a:r>
          </a:p>
          <a:p>
            <a:pPr marL="854941" indent="-499341">
              <a:buBlip>
                <a:blip r:embed="rId2"/>
              </a:buBlip>
              <a:defRPr sz="2700"/>
            </a:pPr>
            <a:r>
              <a:t>Det samme gjelder den som på handlingstidspunktet er utilregnelig på grunn av</a:t>
            </a:r>
          </a:p>
          <a:p>
            <a:pPr marL="854941" indent="-499341">
              <a:buBlip>
                <a:blip r:embed="rId2"/>
              </a:buBlip>
              <a:defRPr sz="2700"/>
            </a:pPr>
            <a:r>
              <a:t>a) sterkt avvikende sinnstilstand (tidligere «psykose»)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